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79975"/>
  <p:notesSz cx="6858000" cy="9144000"/>
  <p:defaultTextStyle>
    <a:defPPr>
      <a:defRPr lang="de-DE"/>
    </a:defPPr>
    <a:lvl1pPr marL="0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1pPr>
    <a:lvl2pPr marL="1378500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2pPr>
    <a:lvl3pPr marL="2756999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3pPr>
    <a:lvl4pPr marL="4135499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4pPr>
    <a:lvl5pPr marL="5513998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5pPr>
    <a:lvl6pPr marL="6892499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6pPr>
    <a:lvl7pPr marL="8270999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7pPr>
    <a:lvl8pPr marL="9649498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8pPr>
    <a:lvl9pPr marL="11027998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FE9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8" y="144"/>
      </p:cViewPr>
      <p:guideLst>
        <p:guide orient="horz" pos="9538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04011" y="9406424"/>
            <a:ext cx="18178780" cy="649056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08020" y="17158655"/>
            <a:ext cx="14970761" cy="77382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7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756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135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513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892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270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649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027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7429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922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629073" y="1752316"/>
            <a:ext cx="3609024" cy="3731726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02008" y="1752316"/>
            <a:ext cx="10470623" cy="3731726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883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78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411" y="19457691"/>
            <a:ext cx="18178780" cy="6013940"/>
          </a:xfrm>
        </p:spPr>
        <p:txBody>
          <a:bodyPr anchor="t"/>
          <a:lstStyle>
            <a:lvl1pPr algn="l">
              <a:defRPr sz="12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89411" y="12833950"/>
            <a:ext cx="18178780" cy="6623743"/>
          </a:xfrm>
        </p:spPr>
        <p:txBody>
          <a:bodyPr anchor="b"/>
          <a:lstStyle>
            <a:lvl1pPr marL="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1pPr>
            <a:lvl2pPr marL="13785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2pPr>
            <a:lvl3pPr marL="2756999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3pPr>
            <a:lvl4pPr marL="413549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4pPr>
            <a:lvl5pPr marL="55139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5pPr>
            <a:lvl6pPr marL="689249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6pPr>
            <a:lvl7pPr marL="827099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7pPr>
            <a:lvl8pPr marL="96494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8pPr>
            <a:lvl9pPr marL="110279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588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02008" y="10205478"/>
            <a:ext cx="7039823" cy="28864107"/>
          </a:xfrm>
        </p:spPr>
        <p:txBody>
          <a:bodyPr/>
          <a:lstStyle>
            <a:lvl1pPr>
              <a:defRPr sz="8400"/>
            </a:lvl1pPr>
            <a:lvl2pPr>
              <a:defRPr sz="72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98276" y="10205478"/>
            <a:ext cx="7039823" cy="28864107"/>
          </a:xfrm>
        </p:spPr>
        <p:txBody>
          <a:bodyPr/>
          <a:lstStyle>
            <a:lvl1pPr>
              <a:defRPr sz="8400"/>
            </a:lvl1pPr>
            <a:lvl2pPr>
              <a:defRPr sz="72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579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340" y="1212604"/>
            <a:ext cx="19248121" cy="504666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9342" y="6777951"/>
            <a:ext cx="9449550" cy="282472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8500" indent="0">
              <a:buNone/>
              <a:defRPr sz="6100" b="1"/>
            </a:lvl2pPr>
            <a:lvl3pPr marL="2756999" indent="0">
              <a:buNone/>
              <a:defRPr sz="5400" b="1"/>
            </a:lvl3pPr>
            <a:lvl4pPr marL="4135499" indent="0">
              <a:buNone/>
              <a:defRPr sz="4800" b="1"/>
            </a:lvl4pPr>
            <a:lvl5pPr marL="5513998" indent="0">
              <a:buNone/>
              <a:defRPr sz="4800" b="1"/>
            </a:lvl5pPr>
            <a:lvl6pPr marL="6892499" indent="0">
              <a:buNone/>
              <a:defRPr sz="4800" b="1"/>
            </a:lvl6pPr>
            <a:lvl7pPr marL="8270999" indent="0">
              <a:buNone/>
              <a:defRPr sz="4800" b="1"/>
            </a:lvl7pPr>
            <a:lvl8pPr marL="9649498" indent="0">
              <a:buNone/>
              <a:defRPr sz="4800" b="1"/>
            </a:lvl8pPr>
            <a:lvl9pPr marL="11027998" indent="0">
              <a:buNone/>
              <a:defRPr sz="48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69342" y="9602676"/>
            <a:ext cx="9449550" cy="17446035"/>
          </a:xfrm>
        </p:spPr>
        <p:txBody>
          <a:bodyPr/>
          <a:lstStyle>
            <a:lvl1pPr>
              <a:defRPr sz="7200"/>
            </a:lvl1pPr>
            <a:lvl2pPr>
              <a:defRPr sz="61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864202" y="6777951"/>
            <a:ext cx="9453261" cy="282472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8500" indent="0">
              <a:buNone/>
              <a:defRPr sz="6100" b="1"/>
            </a:lvl2pPr>
            <a:lvl3pPr marL="2756999" indent="0">
              <a:buNone/>
              <a:defRPr sz="5400" b="1"/>
            </a:lvl3pPr>
            <a:lvl4pPr marL="4135499" indent="0">
              <a:buNone/>
              <a:defRPr sz="4800" b="1"/>
            </a:lvl4pPr>
            <a:lvl5pPr marL="5513998" indent="0">
              <a:buNone/>
              <a:defRPr sz="4800" b="1"/>
            </a:lvl5pPr>
            <a:lvl6pPr marL="6892499" indent="0">
              <a:buNone/>
              <a:defRPr sz="4800" b="1"/>
            </a:lvl6pPr>
            <a:lvl7pPr marL="8270999" indent="0">
              <a:buNone/>
              <a:defRPr sz="4800" b="1"/>
            </a:lvl7pPr>
            <a:lvl8pPr marL="9649498" indent="0">
              <a:buNone/>
              <a:defRPr sz="4800" b="1"/>
            </a:lvl8pPr>
            <a:lvl9pPr marL="11027998" indent="0">
              <a:buNone/>
              <a:defRPr sz="48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864202" y="9602676"/>
            <a:ext cx="9453261" cy="17446035"/>
          </a:xfrm>
        </p:spPr>
        <p:txBody>
          <a:bodyPr/>
          <a:lstStyle>
            <a:lvl1pPr>
              <a:defRPr sz="7200"/>
            </a:lvl1pPr>
            <a:lvl2pPr>
              <a:defRPr sz="61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547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1171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725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344" y="1205593"/>
            <a:ext cx="7036111" cy="5130774"/>
          </a:xfrm>
        </p:spPr>
        <p:txBody>
          <a:bodyPr anchor="b"/>
          <a:lstStyle>
            <a:lvl1pPr algn="l">
              <a:defRPr sz="61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61646" y="1205596"/>
            <a:ext cx="11955816" cy="25843120"/>
          </a:xfrm>
        </p:spPr>
        <p:txBody>
          <a:bodyPr/>
          <a:lstStyle>
            <a:lvl1pPr>
              <a:defRPr sz="9700"/>
            </a:lvl1pPr>
            <a:lvl2pPr>
              <a:defRPr sz="8400"/>
            </a:lvl2pPr>
            <a:lvl3pPr>
              <a:defRPr sz="72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69344" y="6336370"/>
            <a:ext cx="7036111" cy="20712346"/>
          </a:xfrm>
        </p:spPr>
        <p:txBody>
          <a:bodyPr/>
          <a:lstStyle>
            <a:lvl1pPr marL="0" indent="0">
              <a:buNone/>
              <a:defRPr sz="4300"/>
            </a:lvl1pPr>
            <a:lvl2pPr marL="1378500" indent="0">
              <a:buNone/>
              <a:defRPr sz="3600"/>
            </a:lvl2pPr>
            <a:lvl3pPr marL="2756999" indent="0">
              <a:buNone/>
              <a:defRPr sz="3000"/>
            </a:lvl3pPr>
            <a:lvl4pPr marL="4135499" indent="0">
              <a:buNone/>
              <a:defRPr sz="2600"/>
            </a:lvl4pPr>
            <a:lvl5pPr marL="5513998" indent="0">
              <a:buNone/>
              <a:defRPr sz="2600"/>
            </a:lvl5pPr>
            <a:lvl6pPr marL="6892499" indent="0">
              <a:buNone/>
              <a:defRPr sz="2600"/>
            </a:lvl6pPr>
            <a:lvl7pPr marL="8270999" indent="0">
              <a:buNone/>
              <a:defRPr sz="2600"/>
            </a:lvl7pPr>
            <a:lvl8pPr marL="9649498" indent="0">
              <a:buNone/>
              <a:defRPr sz="2600"/>
            </a:lvl8pPr>
            <a:lvl9pPr marL="11027998" indent="0">
              <a:buNone/>
              <a:defRPr sz="2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098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964" y="21195983"/>
            <a:ext cx="12832080" cy="2502307"/>
          </a:xfrm>
        </p:spPr>
        <p:txBody>
          <a:bodyPr anchor="b"/>
          <a:lstStyle>
            <a:lvl1pPr algn="l">
              <a:defRPr sz="61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191964" y="2705570"/>
            <a:ext cx="12832080" cy="18167985"/>
          </a:xfrm>
        </p:spPr>
        <p:txBody>
          <a:bodyPr/>
          <a:lstStyle>
            <a:lvl1pPr marL="0" indent="0">
              <a:buNone/>
              <a:defRPr sz="9700"/>
            </a:lvl1pPr>
            <a:lvl2pPr marL="1378500" indent="0">
              <a:buNone/>
              <a:defRPr sz="8400"/>
            </a:lvl2pPr>
            <a:lvl3pPr marL="2756999" indent="0">
              <a:buNone/>
              <a:defRPr sz="7200"/>
            </a:lvl3pPr>
            <a:lvl4pPr marL="4135499" indent="0">
              <a:buNone/>
              <a:defRPr sz="6100"/>
            </a:lvl4pPr>
            <a:lvl5pPr marL="5513998" indent="0">
              <a:buNone/>
              <a:defRPr sz="6100"/>
            </a:lvl5pPr>
            <a:lvl6pPr marL="6892499" indent="0">
              <a:buNone/>
              <a:defRPr sz="6100"/>
            </a:lvl6pPr>
            <a:lvl7pPr marL="8270999" indent="0">
              <a:buNone/>
              <a:defRPr sz="6100"/>
            </a:lvl7pPr>
            <a:lvl8pPr marL="9649498" indent="0">
              <a:buNone/>
              <a:defRPr sz="6100"/>
            </a:lvl8pPr>
            <a:lvl9pPr marL="11027998" indent="0">
              <a:buNone/>
              <a:defRPr sz="61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191964" y="23698290"/>
            <a:ext cx="12832080" cy="3553688"/>
          </a:xfrm>
        </p:spPr>
        <p:txBody>
          <a:bodyPr/>
          <a:lstStyle>
            <a:lvl1pPr marL="0" indent="0">
              <a:buNone/>
              <a:defRPr sz="4300"/>
            </a:lvl1pPr>
            <a:lvl2pPr marL="1378500" indent="0">
              <a:buNone/>
              <a:defRPr sz="3600"/>
            </a:lvl2pPr>
            <a:lvl3pPr marL="2756999" indent="0">
              <a:buNone/>
              <a:defRPr sz="3000"/>
            </a:lvl3pPr>
            <a:lvl4pPr marL="4135499" indent="0">
              <a:buNone/>
              <a:defRPr sz="2600"/>
            </a:lvl4pPr>
            <a:lvl5pPr marL="5513998" indent="0">
              <a:buNone/>
              <a:defRPr sz="2600"/>
            </a:lvl5pPr>
            <a:lvl6pPr marL="6892499" indent="0">
              <a:buNone/>
              <a:defRPr sz="2600"/>
            </a:lvl6pPr>
            <a:lvl7pPr marL="8270999" indent="0">
              <a:buNone/>
              <a:defRPr sz="2600"/>
            </a:lvl7pPr>
            <a:lvl8pPr marL="9649498" indent="0">
              <a:buNone/>
              <a:defRPr sz="2600"/>
            </a:lvl8pPr>
            <a:lvl9pPr marL="11027998" indent="0">
              <a:buNone/>
              <a:defRPr sz="2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507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69340" y="1212604"/>
            <a:ext cx="19248121" cy="5046663"/>
          </a:xfrm>
          <a:prstGeom prst="rect">
            <a:avLst/>
          </a:prstGeom>
        </p:spPr>
        <p:txBody>
          <a:bodyPr vert="horz" lIns="275700" tIns="137851" rIns="275700" bIns="137851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9340" y="7065333"/>
            <a:ext cx="19248121" cy="19983383"/>
          </a:xfrm>
          <a:prstGeom prst="rect">
            <a:avLst/>
          </a:prstGeom>
        </p:spPr>
        <p:txBody>
          <a:bodyPr vert="horz" lIns="275700" tIns="137851" rIns="275700" bIns="137851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69340" y="28065054"/>
            <a:ext cx="4990255" cy="1612129"/>
          </a:xfrm>
          <a:prstGeom prst="rect">
            <a:avLst/>
          </a:prstGeom>
        </p:spPr>
        <p:txBody>
          <a:bodyPr vert="horz" lIns="275700" tIns="137851" rIns="275700" bIns="137851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91EC-CB22-4427-BCC9-87983AB6EA2F}" type="datetimeFigureOut">
              <a:rPr lang="de-CH" smtClean="0"/>
              <a:t>03.10.2016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07158" y="28065054"/>
            <a:ext cx="6772486" cy="1612129"/>
          </a:xfrm>
          <a:prstGeom prst="rect">
            <a:avLst/>
          </a:prstGeom>
        </p:spPr>
        <p:txBody>
          <a:bodyPr vert="horz" lIns="275700" tIns="137851" rIns="275700" bIns="137851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327208" y="28065054"/>
            <a:ext cx="4990255" cy="1612129"/>
          </a:xfrm>
          <a:prstGeom prst="rect">
            <a:avLst/>
          </a:prstGeom>
        </p:spPr>
        <p:txBody>
          <a:bodyPr vert="horz" lIns="275700" tIns="137851" rIns="275700" bIns="137851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2903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756999" rtl="0" eaLnBrk="1" latinLnBrk="0" hangingPunct="1">
        <a:spcBef>
          <a:spcPct val="0"/>
        </a:spcBef>
        <a:buNone/>
        <a:defRPr sz="1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33874" indent="-1033874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1pPr>
      <a:lvl2pPr marL="2240063" indent="-861562" algn="l" defTabSz="2756999" rtl="0" eaLnBrk="1" latinLnBrk="0" hangingPunct="1">
        <a:spcBef>
          <a:spcPct val="20000"/>
        </a:spcBef>
        <a:buFont typeface="Arial" panose="020B0604020202020204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3446250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4824750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–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203249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»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581749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8960249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8748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1717249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8500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56999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35499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513998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92499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70999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49498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027998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30328" y="1314451"/>
            <a:ext cx="14189884" cy="2269609"/>
          </a:xfrm>
        </p:spPr>
        <p:txBody>
          <a:bodyPr>
            <a:noAutofit/>
          </a:bodyPr>
          <a:lstStyle/>
          <a:p>
            <a:pPr algn="l"/>
            <a:r>
              <a:rPr lang="de-CH" sz="9600" dirty="0" smtClean="0">
                <a:solidFill>
                  <a:schemeClr val="tx1"/>
                </a:solidFill>
              </a:rPr>
              <a:t>Der </a:t>
            </a:r>
            <a:r>
              <a:rPr lang="de-CH" sz="9600" dirty="0" smtClean="0">
                <a:solidFill>
                  <a:schemeClr val="tx1"/>
                </a:solidFill>
              </a:rPr>
              <a:t>Fuchs </a:t>
            </a:r>
            <a:r>
              <a:rPr lang="de-CH" sz="9600" dirty="0" smtClean="0">
                <a:solidFill>
                  <a:schemeClr val="tx1"/>
                </a:solidFill>
              </a:rPr>
              <a:t>im Mittelalter (96 </a:t>
            </a:r>
            <a:r>
              <a:rPr lang="de-CH" sz="9600" dirty="0" err="1" smtClean="0">
                <a:solidFill>
                  <a:schemeClr val="tx1"/>
                </a:solidFill>
              </a:rPr>
              <a:t>pt</a:t>
            </a:r>
            <a:r>
              <a:rPr lang="de-CH" sz="9600" dirty="0" smtClean="0">
                <a:solidFill>
                  <a:schemeClr val="tx1"/>
                </a:solidFill>
              </a:rPr>
              <a:t> aus 5m lesbar!)</a:t>
            </a:r>
            <a:r>
              <a:rPr lang="de-CH" sz="9600" dirty="0" smtClean="0">
                <a:solidFill>
                  <a:schemeClr val="tx1"/>
                </a:solidFill>
              </a:rPr>
              <a:t/>
            </a:r>
            <a:br>
              <a:rPr lang="de-CH" sz="9600" dirty="0" smtClean="0">
                <a:solidFill>
                  <a:schemeClr val="tx1"/>
                </a:solidFill>
              </a:rPr>
            </a:br>
            <a:r>
              <a:rPr lang="de-CH" sz="4800" dirty="0" smtClean="0">
                <a:solidFill>
                  <a:schemeClr val="tx1"/>
                </a:solidFill>
              </a:rPr>
              <a:t>Name des Autors</a:t>
            </a:r>
            <a:r>
              <a:rPr lang="de-CH" sz="4800" dirty="0" smtClean="0">
                <a:solidFill>
                  <a:schemeClr val="tx1"/>
                </a:solidFill>
              </a:rPr>
              <a:t> (&gt;50pt)/Format: 420x594(A2)</a:t>
            </a:r>
            <a:endParaRPr lang="de-CH" sz="3600" dirty="0">
              <a:solidFill>
                <a:schemeClr val="tx1"/>
              </a:solidFill>
            </a:endParaRPr>
          </a:p>
          <a:p>
            <a:pPr algn="l"/>
            <a:endParaRPr lang="de-CH" sz="7200" dirty="0">
              <a:solidFill>
                <a:schemeClr val="tx1"/>
              </a:solidFill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1935628" y="1493225"/>
            <a:ext cx="2694700" cy="2421200"/>
          </a:xfrm>
          <a:prstGeom prst="rect">
            <a:avLst/>
          </a:prstGeom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4800" dirty="0">
                <a:solidFill>
                  <a:schemeClr val="tx1"/>
                </a:solidFill>
              </a:rPr>
              <a:t>Logo Kantonsschule</a:t>
            </a:r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10693400" y="11070072"/>
            <a:ext cx="8066185" cy="63831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4800" dirty="0">
                <a:solidFill>
                  <a:schemeClr val="tx1"/>
                </a:solidFill>
              </a:rPr>
              <a:t>Bedeutung, </a:t>
            </a:r>
            <a:r>
              <a:rPr lang="de-CH" sz="4800" dirty="0" smtClean="0">
                <a:solidFill>
                  <a:schemeClr val="tx1"/>
                </a:solidFill>
              </a:rPr>
              <a:t>Symbolik </a:t>
            </a:r>
            <a:r>
              <a:rPr lang="de-CH" sz="4800" dirty="0">
                <a:solidFill>
                  <a:schemeClr val="tx1"/>
                </a:solidFill>
              </a:rPr>
              <a:t/>
            </a:r>
            <a:br>
              <a:rPr lang="de-CH" sz="4800" dirty="0">
                <a:solidFill>
                  <a:schemeClr val="tx1"/>
                </a:solidFill>
              </a:rPr>
            </a:br>
            <a:r>
              <a:rPr lang="de-CH" sz="4800" dirty="0">
                <a:solidFill>
                  <a:schemeClr val="tx1"/>
                </a:solidFill>
              </a:rPr>
              <a:t/>
            </a:r>
            <a:br>
              <a:rPr lang="de-CH" sz="4800" dirty="0">
                <a:solidFill>
                  <a:schemeClr val="tx1"/>
                </a:solidFill>
              </a:rPr>
            </a:br>
            <a:r>
              <a:rPr lang="de-CH" sz="4800" dirty="0">
                <a:solidFill>
                  <a:schemeClr val="tx1"/>
                </a:solidFill>
              </a:rPr>
              <a:t>was haben wir herausgefunden?</a:t>
            </a: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1935627" y="18178886"/>
            <a:ext cx="7973652" cy="66032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4800" dirty="0">
                <a:solidFill>
                  <a:schemeClr val="tx1"/>
                </a:solidFill>
              </a:rPr>
              <a:t>Illustration </a:t>
            </a:r>
            <a:r>
              <a:rPr lang="de-CH" sz="4800" dirty="0" smtClean="0">
                <a:solidFill>
                  <a:schemeClr val="tx1"/>
                </a:solidFill>
              </a:rPr>
              <a:t/>
            </a:r>
            <a:br>
              <a:rPr lang="de-CH" sz="4800" dirty="0" smtClean="0">
                <a:solidFill>
                  <a:schemeClr val="tx1"/>
                </a:solidFill>
              </a:rPr>
            </a:br>
            <a:r>
              <a:rPr lang="de-CH" sz="1800" dirty="0" smtClean="0">
                <a:solidFill>
                  <a:schemeClr val="tx1"/>
                </a:solidFill>
              </a:rPr>
              <a:t>(eigene oder aus einer HS)</a:t>
            </a:r>
            <a:endParaRPr lang="de-CH" sz="1800" dirty="0">
              <a:solidFill>
                <a:schemeClr val="tx1"/>
              </a:solidFill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1935626" y="15365003"/>
            <a:ext cx="7973652" cy="20882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dirty="0" smtClean="0">
                <a:solidFill>
                  <a:schemeClr val="tx1"/>
                </a:solidFill>
              </a:rPr>
              <a:t>Bezeichnung</a:t>
            </a:r>
            <a:endParaRPr lang="de-CH" dirty="0">
              <a:solidFill>
                <a:schemeClr val="tx1"/>
              </a:solidFill>
            </a:endParaRPr>
          </a:p>
          <a:p>
            <a:pPr algn="l"/>
            <a:r>
              <a:rPr lang="de-CH" dirty="0">
                <a:solidFill>
                  <a:schemeClr val="tx1"/>
                </a:solidFill>
              </a:rPr>
              <a:t>Latein: </a:t>
            </a:r>
          </a:p>
          <a:p>
            <a:pPr algn="l"/>
            <a:r>
              <a:rPr lang="de-CH" dirty="0">
                <a:solidFill>
                  <a:schemeClr val="tx1"/>
                </a:solidFill>
              </a:rPr>
              <a:t>Deutsch:  </a:t>
            </a:r>
          </a:p>
          <a:p>
            <a:pPr algn="l"/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1935629" y="26365551"/>
            <a:ext cx="17066429" cy="24212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4800" dirty="0" smtClean="0">
                <a:solidFill>
                  <a:schemeClr val="tx1"/>
                </a:solidFill>
              </a:rPr>
              <a:t>Quellen(=Bibliographie): </a:t>
            </a:r>
            <a:endParaRPr lang="de-CH" sz="4800" dirty="0">
              <a:solidFill>
                <a:schemeClr val="tx1"/>
              </a:solidFill>
            </a:endParaRPr>
          </a:p>
          <a:p>
            <a:pPr algn="l"/>
            <a:endParaRPr lang="de-CH" sz="4800" dirty="0">
              <a:solidFill>
                <a:schemeClr val="tx1"/>
              </a:solidFill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10693400" y="18164323"/>
            <a:ext cx="8126812" cy="66178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4800" b="1" dirty="0">
                <a:solidFill>
                  <a:schemeClr val="tx1"/>
                </a:solidFill>
              </a:rPr>
              <a:t>Diskussion </a:t>
            </a:r>
          </a:p>
          <a:p>
            <a:pPr algn="l"/>
            <a:r>
              <a:rPr lang="de-CH" dirty="0" smtClean="0">
                <a:solidFill>
                  <a:schemeClr val="tx1"/>
                </a:solidFill>
              </a:rPr>
              <a:t>Was </a:t>
            </a:r>
            <a:r>
              <a:rPr lang="de-CH" dirty="0">
                <a:solidFill>
                  <a:schemeClr val="tx1"/>
                </a:solidFill>
              </a:rPr>
              <a:t>bedeuten diese Ergebnisse?</a:t>
            </a:r>
          </a:p>
          <a:p>
            <a:pPr algn="l"/>
            <a:r>
              <a:rPr lang="de-CH" dirty="0">
                <a:solidFill>
                  <a:schemeClr val="tx1"/>
                </a:solidFill>
              </a:rPr>
              <a:t>Was erstaunt (mich)?</a:t>
            </a:r>
          </a:p>
          <a:p>
            <a:pPr algn="l"/>
            <a:r>
              <a:rPr lang="de-CH" dirty="0">
                <a:solidFill>
                  <a:schemeClr val="tx1"/>
                </a:solidFill>
              </a:rPr>
              <a:t>Was ist so, wie ich es erwartet habe?</a:t>
            </a:r>
          </a:p>
          <a:p>
            <a:pPr algn="l"/>
            <a:r>
              <a:rPr lang="de-CH" dirty="0">
                <a:solidFill>
                  <a:schemeClr val="tx1"/>
                </a:solidFill>
              </a:rPr>
              <a:t>Was ist sehr anders als heute und warum</a:t>
            </a:r>
            <a:r>
              <a:rPr lang="de-CH" dirty="0" smtClean="0">
                <a:solidFill>
                  <a:schemeClr val="tx1"/>
                </a:solidFill>
              </a:rPr>
              <a:t>?</a:t>
            </a:r>
          </a:p>
          <a:p>
            <a:pPr algn="l"/>
            <a:r>
              <a:rPr lang="de-CH" dirty="0" smtClean="0">
                <a:solidFill>
                  <a:schemeClr val="tx1"/>
                </a:solidFill>
              </a:rPr>
              <a:t>Gibt es Fragen, auf die ich noch keine Antwort gefunden habe?</a:t>
            </a:r>
            <a:endParaRPr lang="de-CH" dirty="0" smtClean="0">
              <a:solidFill>
                <a:schemeClr val="tx1"/>
              </a:solidFill>
            </a:endParaRPr>
          </a:p>
          <a:p>
            <a:pPr algn="l"/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1935629" y="7147099"/>
            <a:ext cx="16884583" cy="2421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4800" b="1" dirty="0">
                <a:solidFill>
                  <a:schemeClr val="tx1"/>
                </a:solidFill>
              </a:rPr>
              <a:t>Abstract</a:t>
            </a:r>
            <a:r>
              <a:rPr lang="de-CH" sz="4800" dirty="0">
                <a:solidFill>
                  <a:schemeClr val="tx1"/>
                </a:solidFill>
              </a:rPr>
              <a:t>: </a:t>
            </a:r>
            <a:r>
              <a:rPr lang="de-CH" sz="4800" dirty="0" smtClean="0">
                <a:solidFill>
                  <a:schemeClr val="tx1"/>
                </a:solidFill>
              </a:rPr>
              <a:t>(=«langer» Titel). Warum lief der </a:t>
            </a:r>
            <a:r>
              <a:rPr lang="de-CH" sz="4800" smtClean="0">
                <a:solidFill>
                  <a:schemeClr val="tx1"/>
                </a:solidFill>
              </a:rPr>
              <a:t>Fuchs schräg?</a:t>
            </a:r>
            <a:r>
              <a:rPr lang="de-CH" sz="4800" dirty="0" smtClean="0">
                <a:solidFill>
                  <a:schemeClr val="tx1"/>
                </a:solidFill>
              </a:rPr>
              <a:t/>
            </a:r>
            <a:br>
              <a:rPr lang="de-CH" sz="4800" dirty="0" smtClean="0">
                <a:solidFill>
                  <a:schemeClr val="tx1"/>
                </a:solidFill>
              </a:rPr>
            </a:br>
            <a:r>
              <a:rPr lang="de-CH" sz="4800" dirty="0" smtClean="0">
                <a:solidFill>
                  <a:schemeClr val="tx1"/>
                </a:solidFill>
              </a:rPr>
              <a:t>A</a:t>
            </a:r>
            <a:r>
              <a:rPr lang="de-CH" sz="4800" dirty="0" smtClean="0">
                <a:solidFill>
                  <a:schemeClr val="tx1"/>
                </a:solidFill>
              </a:rPr>
              <a:t>lles </a:t>
            </a:r>
            <a:r>
              <a:rPr lang="de-CH" sz="4800" dirty="0">
                <a:solidFill>
                  <a:schemeClr val="tx1"/>
                </a:solidFill>
              </a:rPr>
              <a:t>Wichtige für diejenigen, die nicht das gesamte Poster lesen </a:t>
            </a:r>
            <a:r>
              <a:rPr lang="de-CH" sz="4800" dirty="0" smtClean="0">
                <a:solidFill>
                  <a:schemeClr val="tx1"/>
                </a:solidFill>
              </a:rPr>
              <a:t>wollen. Wird ganz am Schluss redigiert. </a:t>
            </a:r>
            <a:r>
              <a:rPr lang="de-CH" sz="3600" dirty="0" smtClean="0">
                <a:solidFill>
                  <a:schemeClr val="tx1"/>
                </a:solidFill>
              </a:rPr>
              <a:t>Schriftgrösse</a:t>
            </a:r>
            <a:r>
              <a:rPr lang="de-CH" sz="3600" dirty="0">
                <a:solidFill>
                  <a:schemeClr val="tx1"/>
                </a:solidFill>
              </a:rPr>
              <a:t>: aus 2m lesbar!</a:t>
            </a:r>
          </a:p>
        </p:txBody>
      </p:sp>
      <p:sp>
        <p:nvSpPr>
          <p:cNvPr id="12" name="Untertitel 2"/>
          <p:cNvSpPr txBox="1">
            <a:spLocks/>
          </p:cNvSpPr>
          <p:nvPr/>
        </p:nvSpPr>
        <p:spPr>
          <a:xfrm>
            <a:off x="1935627" y="11107539"/>
            <a:ext cx="7973652" cy="3600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4800" dirty="0">
                <a:solidFill>
                  <a:schemeClr val="tx1"/>
                </a:solidFill>
              </a:rPr>
              <a:t>Einleitung: </a:t>
            </a:r>
            <a:r>
              <a:rPr lang="de-CH" dirty="0">
                <a:solidFill>
                  <a:schemeClr val="tx1"/>
                </a:solidFill>
              </a:rPr>
              <a:t>warum wurde dieses Tier gewählt, was ist an diesem Tier interessant? Was für Fragen hatte ich am </a:t>
            </a:r>
            <a:r>
              <a:rPr lang="de-CH" dirty="0" smtClean="0">
                <a:solidFill>
                  <a:schemeClr val="tx1"/>
                </a:solidFill>
              </a:rPr>
              <a:t>Anfang? 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tx1"/>
                </a:solidFill>
              </a:rPr>
              <a:t>Oder: Was ist </a:t>
            </a:r>
            <a:r>
              <a:rPr lang="de-CH" dirty="0" smtClean="0">
                <a:solidFill>
                  <a:schemeClr val="tx1"/>
                </a:solidFill>
              </a:rPr>
              <a:t>meine </a:t>
            </a:r>
            <a:r>
              <a:rPr lang="de-CH" dirty="0" smtClean="0">
                <a:solidFill>
                  <a:schemeClr val="tx1"/>
                </a:solidFill>
              </a:rPr>
              <a:t>Leitfrage?</a:t>
            </a:r>
            <a:r>
              <a:rPr lang="de-CH" sz="2000" dirty="0" smtClean="0">
                <a:solidFill>
                  <a:schemeClr val="tx1"/>
                </a:solidFill>
              </a:rPr>
              <a:t/>
            </a:r>
            <a:br>
              <a:rPr lang="de-CH" sz="2000" dirty="0" smtClean="0">
                <a:solidFill>
                  <a:schemeClr val="tx1"/>
                </a:solidFill>
              </a:rPr>
            </a:br>
            <a:r>
              <a:rPr lang="de-CH" sz="2000" dirty="0" smtClean="0">
                <a:solidFill>
                  <a:schemeClr val="tx1"/>
                </a:solidFill>
              </a:rPr>
              <a:t>(Gibt es Bestiarien, die den Drachen als feuerspuckend beschreiben</a:t>
            </a:r>
            <a:r>
              <a:rPr lang="de-CH" sz="2000" dirty="0" smtClean="0">
                <a:solidFill>
                  <a:schemeClr val="tx1"/>
                </a:solidFill>
              </a:rPr>
              <a:t>? Warum gibt es in der </a:t>
            </a:r>
            <a:r>
              <a:rPr lang="de-CH" sz="2000" dirty="0" err="1" smtClean="0">
                <a:solidFill>
                  <a:schemeClr val="tx1"/>
                </a:solidFill>
              </a:rPr>
              <a:t>Bible</a:t>
            </a:r>
            <a:r>
              <a:rPr lang="de-CH" sz="2000" dirty="0" smtClean="0">
                <a:solidFill>
                  <a:schemeClr val="tx1"/>
                </a:solidFill>
              </a:rPr>
              <a:t> ein Einhorn?  Was hatte die Eule von Harry Potter im MA für eine Symbolik? Was war die Etymologie des Werwolfs gemäss Isidor?)</a:t>
            </a:r>
            <a:endParaRPr lang="de-CH" sz="2000" dirty="0">
              <a:solidFill>
                <a:schemeClr val="tx1"/>
              </a:solidFill>
            </a:endParaRPr>
          </a:p>
          <a:p>
            <a:pPr algn="l"/>
            <a:endParaRPr lang="de-CH" sz="4800" dirty="0">
              <a:solidFill>
                <a:schemeClr val="tx1"/>
              </a:solidFill>
            </a:endParaRPr>
          </a:p>
          <a:p>
            <a:pPr algn="l"/>
            <a:endParaRPr lang="de-CH" sz="4800" dirty="0">
              <a:solidFill>
                <a:schemeClr val="tx1"/>
              </a:solidFill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1935626" y="9647747"/>
            <a:ext cx="16823959" cy="1422325"/>
          </a:xfrm>
          <a:prstGeom prst="rect">
            <a:avLst/>
          </a:prstGeom>
          <a:ln w="0">
            <a:noFill/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4800" dirty="0" err="1" smtClean="0">
                <a:solidFill>
                  <a:schemeClr val="tx1"/>
                </a:solidFill>
              </a:rPr>
              <a:t>Postermotto</a:t>
            </a:r>
            <a:r>
              <a:rPr lang="de-CH" sz="4800" dirty="0" smtClean="0">
                <a:solidFill>
                  <a:schemeClr val="tx1"/>
                </a:solidFill>
              </a:rPr>
              <a:t>: viel sehen, wenig lesen!</a:t>
            </a:r>
            <a:endParaRPr lang="de-CH" sz="4800" dirty="0">
              <a:solidFill>
                <a:schemeClr val="tx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22571" y="25077091"/>
            <a:ext cx="13616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err="1"/>
              <a:t>Postermotto</a:t>
            </a:r>
            <a:r>
              <a:rPr lang="de-CH" dirty="0"/>
              <a:t>: viel sehen, wenig lesen</a:t>
            </a:r>
            <a:r>
              <a:rPr lang="de-CH" dirty="0" smtClean="0"/>
              <a:t>! </a:t>
            </a:r>
            <a:r>
              <a:rPr lang="de-CH" sz="2000" dirty="0" smtClean="0"/>
              <a:t>(Pfeile, Listen, Stichworte)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05771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Benutzerdefiniert</PresentationFormat>
  <Paragraphs>18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LB</dc:creator>
  <cp:lastModifiedBy>LB</cp:lastModifiedBy>
  <cp:revision>16</cp:revision>
  <cp:lastPrinted>2016-10-03T19:41:36Z</cp:lastPrinted>
  <dcterms:created xsi:type="dcterms:W3CDTF">2016-05-05T09:30:55Z</dcterms:created>
  <dcterms:modified xsi:type="dcterms:W3CDTF">2016-10-03T19:42:20Z</dcterms:modified>
</cp:coreProperties>
</file>