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79975"/>
  <p:notesSz cx="6858000" cy="9144000"/>
  <p:defaultTextStyle>
    <a:defPPr>
      <a:defRPr lang="de-DE"/>
    </a:defPPr>
    <a:lvl1pPr marL="0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1pPr>
    <a:lvl2pPr marL="1378500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2pPr>
    <a:lvl3pPr marL="27569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3pPr>
    <a:lvl4pPr marL="41354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4pPr>
    <a:lvl5pPr marL="55139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5pPr>
    <a:lvl6pPr marL="68924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6pPr>
    <a:lvl7pPr marL="8270999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7pPr>
    <a:lvl8pPr marL="96494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8pPr>
    <a:lvl9pPr marL="11027998" algn="l" defTabSz="2756999" rtl="0" eaLnBrk="1" latinLnBrk="0" hangingPunct="1">
      <a:defRPr sz="5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538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FE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96" y="3906"/>
      </p:cViewPr>
      <p:guideLst>
        <p:guide orient="horz" pos="9538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4011" y="9406424"/>
            <a:ext cx="18178780" cy="64905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08020" y="17158655"/>
            <a:ext cx="14970761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7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756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135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513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892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270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649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027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742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922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629073" y="1752316"/>
            <a:ext cx="3609024" cy="3731726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2008" y="1752316"/>
            <a:ext cx="10470623" cy="3731726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88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78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411" y="19457691"/>
            <a:ext cx="18178780" cy="6013940"/>
          </a:xfrm>
        </p:spPr>
        <p:txBody>
          <a:bodyPr anchor="t"/>
          <a:lstStyle>
            <a:lvl1pPr algn="l">
              <a:defRPr sz="12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89411" y="12833950"/>
            <a:ext cx="18178780" cy="6623743"/>
          </a:xfrm>
        </p:spPr>
        <p:txBody>
          <a:bodyPr anchor="b"/>
          <a:lstStyle>
            <a:lvl1pPr marL="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1pPr>
            <a:lvl2pPr marL="13785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2pPr>
            <a:lvl3pPr marL="275699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41354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4pPr>
            <a:lvl5pPr marL="55139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5pPr>
            <a:lvl6pPr marL="68924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6pPr>
            <a:lvl7pPr marL="827099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7pPr>
            <a:lvl8pPr marL="96494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8pPr>
            <a:lvl9pPr marL="110279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588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2008" y="10205478"/>
            <a:ext cx="7039823" cy="2886410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98276" y="10205478"/>
            <a:ext cx="7039823" cy="28864107"/>
          </a:xfrm>
        </p:spPr>
        <p:txBody>
          <a:bodyPr/>
          <a:lstStyle>
            <a:lvl1pPr>
              <a:defRPr sz="8400"/>
            </a:lvl1pPr>
            <a:lvl2pPr>
              <a:defRPr sz="72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57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1" cy="504666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9342" y="6777951"/>
            <a:ext cx="9449550" cy="282472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8500" indent="0">
              <a:buNone/>
              <a:defRPr sz="6100" b="1"/>
            </a:lvl2pPr>
            <a:lvl3pPr marL="2756999" indent="0">
              <a:buNone/>
              <a:defRPr sz="5400" b="1"/>
            </a:lvl3pPr>
            <a:lvl4pPr marL="4135499" indent="0">
              <a:buNone/>
              <a:defRPr sz="4800" b="1"/>
            </a:lvl4pPr>
            <a:lvl5pPr marL="5513998" indent="0">
              <a:buNone/>
              <a:defRPr sz="4800" b="1"/>
            </a:lvl5pPr>
            <a:lvl6pPr marL="6892499" indent="0">
              <a:buNone/>
              <a:defRPr sz="4800" b="1"/>
            </a:lvl6pPr>
            <a:lvl7pPr marL="8270999" indent="0">
              <a:buNone/>
              <a:defRPr sz="4800" b="1"/>
            </a:lvl7pPr>
            <a:lvl8pPr marL="9649498" indent="0">
              <a:buNone/>
              <a:defRPr sz="4800" b="1"/>
            </a:lvl8pPr>
            <a:lvl9pPr marL="11027998" indent="0">
              <a:buNone/>
              <a:defRPr sz="48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69342" y="9602676"/>
            <a:ext cx="9449550" cy="17446035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864202" y="6777951"/>
            <a:ext cx="9453261" cy="2824727"/>
          </a:xfrm>
        </p:spPr>
        <p:txBody>
          <a:bodyPr anchor="b"/>
          <a:lstStyle>
            <a:lvl1pPr marL="0" indent="0">
              <a:buNone/>
              <a:defRPr sz="7200" b="1"/>
            </a:lvl1pPr>
            <a:lvl2pPr marL="1378500" indent="0">
              <a:buNone/>
              <a:defRPr sz="6100" b="1"/>
            </a:lvl2pPr>
            <a:lvl3pPr marL="2756999" indent="0">
              <a:buNone/>
              <a:defRPr sz="5400" b="1"/>
            </a:lvl3pPr>
            <a:lvl4pPr marL="4135499" indent="0">
              <a:buNone/>
              <a:defRPr sz="4800" b="1"/>
            </a:lvl4pPr>
            <a:lvl5pPr marL="5513998" indent="0">
              <a:buNone/>
              <a:defRPr sz="4800" b="1"/>
            </a:lvl5pPr>
            <a:lvl6pPr marL="6892499" indent="0">
              <a:buNone/>
              <a:defRPr sz="4800" b="1"/>
            </a:lvl6pPr>
            <a:lvl7pPr marL="8270999" indent="0">
              <a:buNone/>
              <a:defRPr sz="4800" b="1"/>
            </a:lvl7pPr>
            <a:lvl8pPr marL="9649498" indent="0">
              <a:buNone/>
              <a:defRPr sz="4800" b="1"/>
            </a:lvl8pPr>
            <a:lvl9pPr marL="11027998" indent="0">
              <a:buNone/>
              <a:defRPr sz="48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864202" y="9602676"/>
            <a:ext cx="9453261" cy="17446035"/>
          </a:xfrm>
        </p:spPr>
        <p:txBody>
          <a:bodyPr/>
          <a:lstStyle>
            <a:lvl1pPr>
              <a:defRPr sz="7200"/>
            </a:lvl1pPr>
            <a:lvl2pPr>
              <a:defRPr sz="6100"/>
            </a:lvl2pPr>
            <a:lvl3pPr>
              <a:defRPr sz="54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547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1171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725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344" y="1205593"/>
            <a:ext cx="7036111" cy="5130774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61646" y="1205596"/>
            <a:ext cx="11955816" cy="25843120"/>
          </a:xfrm>
        </p:spPr>
        <p:txBody>
          <a:bodyPr/>
          <a:lstStyle>
            <a:lvl1pPr>
              <a:defRPr sz="9700"/>
            </a:lvl1pPr>
            <a:lvl2pPr>
              <a:defRPr sz="8400"/>
            </a:lvl2pPr>
            <a:lvl3pPr>
              <a:defRPr sz="72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69344" y="6336370"/>
            <a:ext cx="7036111" cy="20712346"/>
          </a:xfrm>
        </p:spPr>
        <p:txBody>
          <a:bodyPr/>
          <a:lstStyle>
            <a:lvl1pPr marL="0" indent="0">
              <a:buNone/>
              <a:defRPr sz="4300"/>
            </a:lvl1pPr>
            <a:lvl2pPr marL="1378500" indent="0">
              <a:buNone/>
              <a:defRPr sz="3600"/>
            </a:lvl2pPr>
            <a:lvl3pPr marL="2756999" indent="0">
              <a:buNone/>
              <a:defRPr sz="3000"/>
            </a:lvl3pPr>
            <a:lvl4pPr marL="4135499" indent="0">
              <a:buNone/>
              <a:defRPr sz="2600"/>
            </a:lvl4pPr>
            <a:lvl5pPr marL="5513998" indent="0">
              <a:buNone/>
              <a:defRPr sz="2600"/>
            </a:lvl5pPr>
            <a:lvl6pPr marL="6892499" indent="0">
              <a:buNone/>
              <a:defRPr sz="2600"/>
            </a:lvl6pPr>
            <a:lvl7pPr marL="8270999" indent="0">
              <a:buNone/>
              <a:defRPr sz="2600"/>
            </a:lvl7pPr>
            <a:lvl8pPr marL="9649498" indent="0">
              <a:buNone/>
              <a:defRPr sz="2600"/>
            </a:lvl8pPr>
            <a:lvl9pPr marL="11027998" indent="0">
              <a:buNone/>
              <a:defRPr sz="2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098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1964" y="21195983"/>
            <a:ext cx="12832080" cy="2502307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191964" y="2705570"/>
            <a:ext cx="12832080" cy="18167985"/>
          </a:xfrm>
        </p:spPr>
        <p:txBody>
          <a:bodyPr/>
          <a:lstStyle>
            <a:lvl1pPr marL="0" indent="0">
              <a:buNone/>
              <a:defRPr sz="9700"/>
            </a:lvl1pPr>
            <a:lvl2pPr marL="1378500" indent="0">
              <a:buNone/>
              <a:defRPr sz="8400"/>
            </a:lvl2pPr>
            <a:lvl3pPr marL="2756999" indent="0">
              <a:buNone/>
              <a:defRPr sz="7200"/>
            </a:lvl3pPr>
            <a:lvl4pPr marL="4135499" indent="0">
              <a:buNone/>
              <a:defRPr sz="6100"/>
            </a:lvl4pPr>
            <a:lvl5pPr marL="5513998" indent="0">
              <a:buNone/>
              <a:defRPr sz="6100"/>
            </a:lvl5pPr>
            <a:lvl6pPr marL="6892499" indent="0">
              <a:buNone/>
              <a:defRPr sz="6100"/>
            </a:lvl6pPr>
            <a:lvl7pPr marL="8270999" indent="0">
              <a:buNone/>
              <a:defRPr sz="6100"/>
            </a:lvl7pPr>
            <a:lvl8pPr marL="9649498" indent="0">
              <a:buNone/>
              <a:defRPr sz="6100"/>
            </a:lvl8pPr>
            <a:lvl9pPr marL="11027998" indent="0">
              <a:buNone/>
              <a:defRPr sz="61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91964" y="23698290"/>
            <a:ext cx="12832080" cy="3553688"/>
          </a:xfrm>
        </p:spPr>
        <p:txBody>
          <a:bodyPr/>
          <a:lstStyle>
            <a:lvl1pPr marL="0" indent="0">
              <a:buNone/>
              <a:defRPr sz="4300"/>
            </a:lvl1pPr>
            <a:lvl2pPr marL="1378500" indent="0">
              <a:buNone/>
              <a:defRPr sz="3600"/>
            </a:lvl2pPr>
            <a:lvl3pPr marL="2756999" indent="0">
              <a:buNone/>
              <a:defRPr sz="3000"/>
            </a:lvl3pPr>
            <a:lvl4pPr marL="4135499" indent="0">
              <a:buNone/>
              <a:defRPr sz="2600"/>
            </a:lvl4pPr>
            <a:lvl5pPr marL="5513998" indent="0">
              <a:buNone/>
              <a:defRPr sz="2600"/>
            </a:lvl5pPr>
            <a:lvl6pPr marL="6892499" indent="0">
              <a:buNone/>
              <a:defRPr sz="2600"/>
            </a:lvl6pPr>
            <a:lvl7pPr marL="8270999" indent="0">
              <a:buNone/>
              <a:defRPr sz="2600"/>
            </a:lvl7pPr>
            <a:lvl8pPr marL="9649498" indent="0">
              <a:buNone/>
              <a:defRPr sz="2600"/>
            </a:lvl8pPr>
            <a:lvl9pPr marL="11027998" indent="0">
              <a:buNone/>
              <a:defRPr sz="2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507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1" cy="5046663"/>
          </a:xfrm>
          <a:prstGeom prst="rect">
            <a:avLst/>
          </a:prstGeom>
        </p:spPr>
        <p:txBody>
          <a:bodyPr vert="horz" lIns="275700" tIns="137851" rIns="275700" bIns="13785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9340" y="7065333"/>
            <a:ext cx="19248121" cy="19983383"/>
          </a:xfrm>
          <a:prstGeom prst="rect">
            <a:avLst/>
          </a:prstGeom>
        </p:spPr>
        <p:txBody>
          <a:bodyPr vert="horz" lIns="275700" tIns="137851" rIns="275700" bIns="13785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69340" y="28065054"/>
            <a:ext cx="4990255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91EC-CB22-4427-BCC9-87983AB6EA2F}" type="datetimeFigureOut">
              <a:rPr lang="de-CH" smtClean="0"/>
              <a:t>16.08.2017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07158" y="28065054"/>
            <a:ext cx="6772486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327208" y="28065054"/>
            <a:ext cx="4990255" cy="1612129"/>
          </a:xfrm>
          <a:prstGeom prst="rect">
            <a:avLst/>
          </a:prstGeom>
        </p:spPr>
        <p:txBody>
          <a:bodyPr vert="horz" lIns="275700" tIns="137851" rIns="275700" bIns="137851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2C4EF-42D4-4864-A01A-F70B16CA36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290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756999" rtl="0" eaLnBrk="1" latinLnBrk="0" hangingPunct="1">
        <a:spcBef>
          <a:spcPct val="0"/>
        </a:spcBef>
        <a:buNone/>
        <a:defRPr sz="1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3874" indent="-1033874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1pPr>
      <a:lvl2pPr marL="2240063" indent="-861562" algn="l" defTabSz="2756999" rtl="0" eaLnBrk="1" latinLnBrk="0" hangingPunct="1">
        <a:spcBef>
          <a:spcPct val="20000"/>
        </a:spcBef>
        <a:buFont typeface="Arial" panose="020B0604020202020204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3446250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4824750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–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203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»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5817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8960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8748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1717249" indent="-689250" algn="l" defTabSz="2756999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8500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569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354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139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924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70999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494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027998" algn="l" defTabSz="2756999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30328" y="1314451"/>
            <a:ext cx="14189884" cy="2269609"/>
          </a:xfrm>
        </p:spPr>
        <p:txBody>
          <a:bodyPr>
            <a:noAutofit/>
          </a:bodyPr>
          <a:lstStyle/>
          <a:p>
            <a:pPr algn="l"/>
            <a:r>
              <a:rPr lang="fr-FR" sz="9600" dirty="0" smtClean="0">
                <a:solidFill>
                  <a:schemeClr val="tx1"/>
                </a:solidFill>
              </a:rPr>
              <a:t>Le renard au Moyen Âge (96 pt lisible </a:t>
            </a:r>
            <a:r>
              <a:rPr lang="fr-FR" sz="9600" dirty="0">
                <a:solidFill>
                  <a:schemeClr val="tx1"/>
                </a:solidFill>
              </a:rPr>
              <a:t>à</a:t>
            </a:r>
            <a:r>
              <a:rPr lang="fr-FR" sz="9600" dirty="0" smtClean="0">
                <a:solidFill>
                  <a:schemeClr val="tx1"/>
                </a:solidFill>
              </a:rPr>
              <a:t> 5mètres!)</a:t>
            </a:r>
            <a:br>
              <a:rPr lang="fr-FR" sz="9600" dirty="0" smtClean="0">
                <a:solidFill>
                  <a:schemeClr val="tx1"/>
                </a:solidFill>
              </a:rPr>
            </a:br>
            <a:r>
              <a:rPr lang="fr-FR" sz="4800" dirty="0" smtClean="0">
                <a:solidFill>
                  <a:schemeClr val="tx1"/>
                </a:solidFill>
              </a:rPr>
              <a:t>Nom de l’auteur(&gt;50pt)/format: 420x594(A2)</a:t>
            </a:r>
            <a:endParaRPr lang="fr-FR" sz="3600" dirty="0" smtClean="0">
              <a:solidFill>
                <a:schemeClr val="tx1"/>
              </a:solidFill>
            </a:endParaRPr>
          </a:p>
          <a:p>
            <a:pPr algn="l"/>
            <a:endParaRPr lang="fr-FR" sz="7200" dirty="0">
              <a:solidFill>
                <a:schemeClr val="tx1"/>
              </a:solidFill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1935628" y="1493225"/>
            <a:ext cx="2694700" cy="2421200"/>
          </a:xfrm>
          <a:prstGeom prst="rect">
            <a:avLst/>
          </a:prstGeom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400" dirty="0" smtClean="0">
                <a:solidFill>
                  <a:schemeClr val="tx1"/>
                </a:solidFill>
              </a:rPr>
              <a:t>Logo du gymnase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10693400" y="11070072"/>
            <a:ext cx="8066185" cy="65210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dirty="0" smtClean="0">
                <a:solidFill>
                  <a:schemeClr val="tx1"/>
                </a:solidFill>
              </a:rPr>
              <a:t>Signification, Symbolique</a:t>
            </a:r>
            <a:br>
              <a:rPr lang="fr-FR" sz="4800" dirty="0" smtClean="0">
                <a:solidFill>
                  <a:schemeClr val="tx1"/>
                </a:solidFill>
              </a:rPr>
            </a:br>
            <a:r>
              <a:rPr lang="fr-FR" sz="4800" dirty="0" smtClean="0">
                <a:solidFill>
                  <a:schemeClr val="tx1"/>
                </a:solidFill>
              </a:rPr>
              <a:t/>
            </a:r>
            <a:br>
              <a:rPr lang="fr-FR" sz="4800" dirty="0" smtClean="0">
                <a:solidFill>
                  <a:schemeClr val="tx1"/>
                </a:solidFill>
              </a:rPr>
            </a:br>
            <a:r>
              <a:rPr lang="fr-FR" sz="4800" dirty="0" smtClean="0">
                <a:solidFill>
                  <a:schemeClr val="tx1"/>
                </a:solidFill>
              </a:rPr>
              <a:t>Qu’est-ce que nous avons découvert ?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1935627" y="18178886"/>
            <a:ext cx="7973652" cy="66032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dirty="0" smtClean="0">
                <a:solidFill>
                  <a:schemeClr val="tx1"/>
                </a:solidFill>
              </a:rPr>
              <a:t>Illustration </a:t>
            </a:r>
            <a:br>
              <a:rPr lang="fr-FR" sz="4800" dirty="0" smtClean="0">
                <a:solidFill>
                  <a:schemeClr val="tx1"/>
                </a:solidFill>
              </a:rPr>
            </a:br>
            <a:r>
              <a:rPr lang="fr-FR" sz="1800" dirty="0" smtClean="0">
                <a:solidFill>
                  <a:schemeClr val="tx1"/>
                </a:solidFill>
              </a:rPr>
              <a:t>(création artistique propre ou d’un tirée d’un manuscrit)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1935626" y="15365003"/>
            <a:ext cx="7973652" cy="22260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smtClean="0">
                <a:solidFill>
                  <a:schemeClr val="tx1"/>
                </a:solidFill>
              </a:rPr>
              <a:t>Dénomination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En latin : 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En allemand :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1935629" y="26365551"/>
            <a:ext cx="17066429" cy="2421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dirty="0" smtClean="0">
                <a:solidFill>
                  <a:schemeClr val="tx1"/>
                </a:solidFill>
              </a:rPr>
              <a:t>Sources (=bibliographie) : à mentionner impérativement. </a:t>
            </a:r>
          </a:p>
          <a:p>
            <a:pPr algn="l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10693400" y="18164323"/>
            <a:ext cx="8066185" cy="66178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b="1" dirty="0" smtClean="0">
                <a:solidFill>
                  <a:schemeClr val="tx1"/>
                </a:solidFill>
              </a:rPr>
              <a:t>Discussion 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Que signifient les résultats ?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Qu’est-ce </a:t>
            </a:r>
            <a:r>
              <a:rPr lang="fr-FR" dirty="0" smtClean="0">
                <a:solidFill>
                  <a:schemeClr val="tx1"/>
                </a:solidFill>
              </a:rPr>
              <a:t>qui (m’)étonne ?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Quel était le résultat attendu ?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Qu’est-ce </a:t>
            </a:r>
            <a:r>
              <a:rPr lang="fr-FR" dirty="0" smtClean="0">
                <a:solidFill>
                  <a:schemeClr val="tx1"/>
                </a:solidFill>
              </a:rPr>
              <a:t>qui est différent aujourd’hui et pourquoi ?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Est-ce qu’il reste des questions sans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réponse ? (à mentionner absolument!)</a:t>
            </a:r>
          </a:p>
          <a:p>
            <a:pPr algn="l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1935629" y="7147099"/>
            <a:ext cx="16884583" cy="242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b="1" dirty="0" smtClean="0">
                <a:solidFill>
                  <a:schemeClr val="tx1"/>
                </a:solidFill>
              </a:rPr>
              <a:t>Abstract</a:t>
            </a:r>
            <a:r>
              <a:rPr lang="fr-FR" sz="4800" dirty="0" smtClean="0">
                <a:solidFill>
                  <a:schemeClr val="tx1"/>
                </a:solidFill>
              </a:rPr>
              <a:t>: (=titre « long »). Pourquoi pensait-on que le renard courait en </a:t>
            </a:r>
            <a:r>
              <a:rPr lang="fr-FR" sz="4800" dirty="0" err="1" smtClean="0">
                <a:solidFill>
                  <a:schemeClr val="tx1"/>
                </a:solidFill>
              </a:rPr>
              <a:t>zig-zag</a:t>
            </a:r>
            <a:r>
              <a:rPr lang="fr-FR" sz="4800" dirty="0" smtClean="0">
                <a:solidFill>
                  <a:schemeClr val="tx1"/>
                </a:solidFill>
              </a:rPr>
              <a:t>? Résumez votre communication pour ceux qui ne veulent pas tout lire. A rédiger en </a:t>
            </a:r>
            <a:r>
              <a:rPr lang="fr-FR" sz="4800" dirty="0" err="1" smtClean="0">
                <a:solidFill>
                  <a:schemeClr val="tx1"/>
                </a:solidFill>
              </a:rPr>
              <a:t>dernier.</a:t>
            </a:r>
            <a:r>
              <a:rPr lang="fr-FR" sz="2800" dirty="0" err="1" smtClean="0">
                <a:solidFill>
                  <a:schemeClr val="tx1"/>
                </a:solidFill>
              </a:rPr>
              <a:t>Lisibilité</a:t>
            </a:r>
            <a:r>
              <a:rPr lang="fr-FR" sz="2800" dirty="0" smtClean="0">
                <a:solidFill>
                  <a:schemeClr val="tx1"/>
                </a:solidFill>
              </a:rPr>
              <a:t> des caractères: à 2 mètres!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12" name="Untertitel 2"/>
          <p:cNvSpPr txBox="1">
            <a:spLocks/>
          </p:cNvSpPr>
          <p:nvPr/>
        </p:nvSpPr>
        <p:spPr>
          <a:xfrm>
            <a:off x="1935627" y="11107539"/>
            <a:ext cx="7973652" cy="38164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800" dirty="0" smtClean="0">
                <a:solidFill>
                  <a:schemeClr val="tx1"/>
                </a:solidFill>
              </a:rPr>
              <a:t>Introduction : </a:t>
            </a:r>
            <a:r>
              <a:rPr lang="fr-FR" dirty="0" smtClean="0">
                <a:solidFill>
                  <a:schemeClr val="tx1"/>
                </a:solidFill>
              </a:rPr>
              <a:t>pourquoi avez-vous choisi cet animal ? Qu’</a:t>
            </a:r>
            <a:r>
              <a:rPr lang="fr-FR" dirty="0" err="1" smtClean="0">
                <a:solidFill>
                  <a:schemeClr val="tx1"/>
                </a:solidFill>
              </a:rPr>
              <a:t>a-t-il</a:t>
            </a:r>
            <a:r>
              <a:rPr lang="fr-FR" dirty="0" smtClean="0">
                <a:solidFill>
                  <a:schemeClr val="tx1"/>
                </a:solidFill>
              </a:rPr>
              <a:t> d’intéressant ? Quelles étaient vos questions avant de commencer la recherche ? Ou bien : Quelle est la question-clé ?  </a:t>
            </a:r>
            <a:r>
              <a:rPr lang="fr-FR" sz="2000" dirty="0" smtClean="0">
                <a:solidFill>
                  <a:schemeClr val="tx1"/>
                </a:solidFill>
              </a:rPr>
              <a:t>(Y </a:t>
            </a:r>
            <a:r>
              <a:rPr lang="fr-FR" sz="2000" dirty="0" err="1" smtClean="0">
                <a:solidFill>
                  <a:schemeClr val="tx1"/>
                </a:solidFill>
              </a:rPr>
              <a:t>a-t-il</a:t>
            </a:r>
            <a:r>
              <a:rPr lang="fr-FR" sz="2000" dirty="0" smtClean="0">
                <a:solidFill>
                  <a:schemeClr val="tx1"/>
                </a:solidFill>
              </a:rPr>
              <a:t> des bestiaires qui décrivent le dragon crachant du feu? Le Bible mentionne-t-elle vraiment une licorne ? Le hibou de Harry Potter, quelle symbolique avait-il au Moyen Âge ? Quelle était l’étymologie du loup-garou selon Isidore ?)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1935626" y="9647747"/>
            <a:ext cx="16823959" cy="1422325"/>
          </a:xfrm>
          <a:prstGeom prst="rect">
            <a:avLst/>
          </a:prstGeom>
          <a:ln w="0">
            <a:noFill/>
          </a:ln>
        </p:spPr>
        <p:txBody>
          <a:bodyPr vert="horz" lIns="275700" tIns="137851" rIns="275700" bIns="137851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935627" y="25077091"/>
            <a:ext cx="16884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Devise du poster : beaucoup voir, peu lire!</a:t>
            </a:r>
            <a:r>
              <a:rPr lang="fr-FR" sz="2000" dirty="0" smtClean="0"/>
              <a:t> ( utiliser des flèches, listes, mots-clés)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0577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Benutzerdefiniert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LB</dc:creator>
  <cp:lastModifiedBy>eva</cp:lastModifiedBy>
  <cp:revision>25</cp:revision>
  <cp:lastPrinted>2016-10-03T19:41:36Z</cp:lastPrinted>
  <dcterms:created xsi:type="dcterms:W3CDTF">2016-05-05T09:30:55Z</dcterms:created>
  <dcterms:modified xsi:type="dcterms:W3CDTF">2017-08-16T13:25:59Z</dcterms:modified>
</cp:coreProperties>
</file>